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Promote the appropriate keyword ad content</a:t>
            </a:r>
            <a:endParaRPr/>
          </a:p>
        </p:txBody>
      </p:sp>
      <p:sp>
        <p:nvSpPr>
          <p:cNvPr id="395" name="Google Shape;39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/>
              <a:t>Review their topics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i="0"/>
              <a:t>Create ads relevant to their topics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i="0"/>
              <a:t>Use the blog’s ad network to place ads in those blogs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i="0"/>
              <a:t>Use remarketing</a:t>
            </a:r>
            <a:endParaRPr/>
          </a:p>
        </p:txBody>
      </p:sp>
      <p:sp>
        <p:nvSpPr>
          <p:cNvPr id="195" name="Google Shape;19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/>
              <a:t>Review their topics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i="0"/>
              <a:t>Create ads relevant to their topics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i="0"/>
              <a:t>Use the blog’s ad network to place ads in those blogs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i="0"/>
              <a:t>Use remarketing</a:t>
            </a:r>
            <a:endParaRPr/>
          </a:p>
        </p:txBody>
      </p:sp>
      <p:sp>
        <p:nvSpPr>
          <p:cNvPr id="212" name="Google Shape;21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074" y="-389294"/>
            <a:ext cx="12233073" cy="5667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3"/>
          <p:cNvGrpSpPr/>
          <p:nvPr/>
        </p:nvGrpSpPr>
        <p:grpSpPr>
          <a:xfrm>
            <a:off x="-41074" y="5278521"/>
            <a:ext cx="12233075" cy="1579479"/>
            <a:chOff x="-41074" y="1632032"/>
            <a:chExt cx="12233075" cy="2763311"/>
          </a:xfrm>
        </p:grpSpPr>
        <p:grpSp>
          <p:nvGrpSpPr>
            <p:cNvPr id="90" name="Google Shape;90;p13"/>
            <p:cNvGrpSpPr/>
            <p:nvPr/>
          </p:nvGrpSpPr>
          <p:grpSpPr>
            <a:xfrm>
              <a:off x="-41074" y="1632032"/>
              <a:ext cx="12233075" cy="2370040"/>
              <a:chOff x="-41074" y="1807211"/>
              <a:chExt cx="12233075" cy="2370040"/>
            </a:xfrm>
          </p:grpSpPr>
          <p:sp>
            <p:nvSpPr>
              <p:cNvPr id="91" name="Google Shape;91;p13"/>
              <p:cNvSpPr/>
              <p:nvPr/>
            </p:nvSpPr>
            <p:spPr>
              <a:xfrm>
                <a:off x="-41074" y="1807211"/>
                <a:ext cx="12233075" cy="2369003"/>
              </a:xfrm>
              <a:prstGeom prst="rect">
                <a:avLst/>
              </a:prstGeom>
              <a:solidFill>
                <a:srgbClr val="595959">
                  <a:alpha val="9176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3"/>
              <p:cNvSpPr txBox="1"/>
              <p:nvPr/>
            </p:nvSpPr>
            <p:spPr>
              <a:xfrm>
                <a:off x="41073" y="1814552"/>
                <a:ext cx="12109855" cy="2362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C000"/>
                  </a:buClr>
                  <a:buSzPts val="6000"/>
                  <a:buFont typeface="Impact"/>
                  <a:buNone/>
                </a:pPr>
                <a:r>
                  <a:rPr lang="en-US" sz="6000" b="0" i="0" u="none" strike="noStrike" cap="none">
                    <a:solidFill>
                      <a:srgbClr val="FFC000"/>
                    </a:solidFill>
                    <a:latin typeface="Impact"/>
                    <a:ea typeface="Impact"/>
                    <a:cs typeface="Impact"/>
                    <a:sym typeface="Impact"/>
                  </a:rPr>
                  <a:t>Digital Marketing Plan for ROYBI</a:t>
                </a:r>
                <a:endParaRPr sz="6000" b="0" i="0" u="none" strike="noStrike" cap="none">
                  <a:solidFill>
                    <a:srgbClr val="FFC000"/>
                  </a:solidFill>
                  <a:latin typeface="Impact"/>
                  <a:ea typeface="Impact"/>
                  <a:cs typeface="Impact"/>
                  <a:sym typeface="Impact"/>
                </a:endParaRPr>
              </a:p>
            </p:txBody>
          </p:sp>
        </p:grpSp>
        <p:sp>
          <p:nvSpPr>
            <p:cNvPr id="93" name="Google Shape;93;p13"/>
            <p:cNvSpPr/>
            <p:nvPr/>
          </p:nvSpPr>
          <p:spPr>
            <a:xfrm>
              <a:off x="0" y="3999559"/>
              <a:ext cx="12192000" cy="395784"/>
            </a:xfrm>
            <a:prstGeom prst="rect">
              <a:avLst/>
            </a:prstGeom>
            <a:solidFill>
              <a:srgbClr val="AAD04C">
                <a:alpha val="9215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2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2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Task 2# Search Optimization   </a:t>
            </a:r>
            <a:endParaRPr/>
          </a:p>
        </p:txBody>
      </p:sp>
      <p:sp>
        <p:nvSpPr>
          <p:cNvPr id="246" name="Google Shape;246;p22"/>
          <p:cNvSpPr/>
          <p:nvPr/>
        </p:nvSpPr>
        <p:spPr>
          <a:xfrm>
            <a:off x="1139950" y="1330046"/>
            <a:ext cx="9912096" cy="1358293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</a:t>
            </a:r>
            <a:r>
              <a:rPr lang="en-US" sz="4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Seize TA by keywords &amp; content optimization </a:t>
            </a:r>
            <a:endParaRPr sz="4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7" name="Google Shape;247;p22"/>
          <p:cNvSpPr/>
          <p:nvPr/>
        </p:nvSpPr>
        <p:spPr>
          <a:xfrm>
            <a:off x="5748526" y="2761692"/>
            <a:ext cx="694944" cy="45598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10107763" y="-203200"/>
            <a:ext cx="2084237" cy="804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Conversion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9" name="Google Shape;249;p22"/>
          <p:cNvSpPr/>
          <p:nvPr/>
        </p:nvSpPr>
        <p:spPr>
          <a:xfrm>
            <a:off x="270164" y="4005072"/>
            <a:ext cx="2674203" cy="2743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#Keywords List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Find the related keywords to seize our 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0" name="Google Shape;250;p22"/>
          <p:cNvSpPr/>
          <p:nvPr/>
        </p:nvSpPr>
        <p:spPr>
          <a:xfrm>
            <a:off x="3236976" y="4005072"/>
            <a:ext cx="2859024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#Keywords Ad Content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Promote the appropriate keyword ad content</a:t>
            </a: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1" name="Google Shape;251;p22"/>
          <p:cNvSpPr/>
          <p:nvPr/>
        </p:nvSpPr>
        <p:spPr>
          <a:xfrm>
            <a:off x="6411193" y="4005072"/>
            <a:ext cx="2674203" cy="274320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#Web Search Ranking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Make our website easily searchable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2" name="Google Shape;252;p22"/>
          <p:cNvSpPr/>
          <p:nvPr/>
        </p:nvSpPr>
        <p:spPr>
          <a:xfrm>
            <a:off x="9317734" y="4005072"/>
            <a:ext cx="2641926" cy="274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#Web Layout Optimization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Optimize website content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3" name="Google Shape;253;p22"/>
          <p:cNvSpPr/>
          <p:nvPr/>
        </p:nvSpPr>
        <p:spPr>
          <a:xfrm>
            <a:off x="270164" y="3327400"/>
            <a:ext cx="5825835" cy="5679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Keywords Optimization : Subtask 1 &amp; 2</a:t>
            </a:r>
            <a:endParaRPr sz="2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4" name="Google Shape;254;p22"/>
          <p:cNvSpPr/>
          <p:nvPr/>
        </p:nvSpPr>
        <p:spPr>
          <a:xfrm>
            <a:off x="6443470" y="3311807"/>
            <a:ext cx="5478366" cy="567944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Website Optimization : Subtask 3 &amp; 4</a:t>
            </a:r>
            <a:endParaRPr sz="2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3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3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Task 2# Search Optimization   </a:t>
            </a:r>
            <a:endParaRPr/>
          </a:p>
        </p:txBody>
      </p:sp>
      <p:sp>
        <p:nvSpPr>
          <p:cNvPr id="263" name="Google Shape;263;p23"/>
          <p:cNvSpPr/>
          <p:nvPr/>
        </p:nvSpPr>
        <p:spPr>
          <a:xfrm>
            <a:off x="10107763" y="-203200"/>
            <a:ext cx="2084237" cy="804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Conversion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64" name="Google Shape;26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384" y="2602892"/>
            <a:ext cx="4527549" cy="354390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/>
          <p:nvPr/>
        </p:nvSpPr>
        <p:spPr>
          <a:xfrm>
            <a:off x="823383" y="2061026"/>
            <a:ext cx="4527549" cy="5418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US Mom Search Engine Market Share 2018</a:t>
            </a:r>
            <a:endParaRPr sz="19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7459416" y="1959139"/>
            <a:ext cx="4142511" cy="4439835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#Only invest on Google 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    enough  on search media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    investment</a:t>
            </a:r>
            <a:endParaRPr sz="2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7692728" y="2200556"/>
            <a:ext cx="3675888" cy="804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Search Channel Suggestion: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268" name="Google Shape;268;p23"/>
          <p:cNvCxnSpPr/>
          <p:nvPr/>
        </p:nvCxnSpPr>
        <p:spPr>
          <a:xfrm>
            <a:off x="6349999" y="2194560"/>
            <a:ext cx="0" cy="41282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23"/>
          <p:cNvSpPr/>
          <p:nvPr/>
        </p:nvSpPr>
        <p:spPr>
          <a:xfrm rot="5400000">
            <a:off x="6226319" y="4029511"/>
            <a:ext cx="416683" cy="169322"/>
          </a:xfrm>
          <a:prstGeom prst="triangle">
            <a:avLst>
              <a:gd name="adj" fmla="val 50000"/>
            </a:avLst>
          </a:prstGeom>
          <a:solidFill>
            <a:srgbClr val="7F7F7F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4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4"/>
          <p:cNvSpPr/>
          <p:nvPr/>
        </p:nvSpPr>
        <p:spPr>
          <a:xfrm>
            <a:off x="0" y="-50800"/>
            <a:ext cx="12192000" cy="70611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Summary   </a:t>
            </a:r>
            <a:endParaRPr/>
          </a:p>
        </p:txBody>
      </p:sp>
      <p:grpSp>
        <p:nvGrpSpPr>
          <p:cNvPr id="278" name="Google Shape;278;p24"/>
          <p:cNvGrpSpPr/>
          <p:nvPr/>
        </p:nvGrpSpPr>
        <p:grpSpPr>
          <a:xfrm>
            <a:off x="2230380" y="1432091"/>
            <a:ext cx="8330324" cy="4262991"/>
            <a:chOff x="1930836" y="1430187"/>
            <a:chExt cx="8330324" cy="4262991"/>
          </a:xfrm>
        </p:grpSpPr>
        <p:sp>
          <p:nvSpPr>
            <p:cNvPr id="279" name="Google Shape;279;p24"/>
            <p:cNvSpPr/>
            <p:nvPr/>
          </p:nvSpPr>
          <p:spPr>
            <a:xfrm>
              <a:off x="1930836" y="1463986"/>
              <a:ext cx="8330324" cy="959133"/>
            </a:xfrm>
            <a:prstGeom prst="rect">
              <a:avLst/>
            </a:prstGeom>
            <a:solidFill>
              <a:srgbClr val="FFF2CC"/>
            </a:solidFill>
            <a:ln w="12700" cap="flat" cmpd="sng">
              <a:solidFill>
                <a:srgbClr val="FFF2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" name="Google Shape;280;p24"/>
            <p:cNvGrpSpPr/>
            <p:nvPr/>
          </p:nvGrpSpPr>
          <p:grpSpPr>
            <a:xfrm>
              <a:off x="1930836" y="1430187"/>
              <a:ext cx="8330324" cy="4262991"/>
              <a:chOff x="339634" y="1864659"/>
              <a:chExt cx="8330324" cy="4262991"/>
            </a:xfrm>
          </p:grpSpPr>
          <p:grpSp>
            <p:nvGrpSpPr>
              <p:cNvPr id="281" name="Google Shape;281;p24"/>
              <p:cNvGrpSpPr/>
              <p:nvPr/>
            </p:nvGrpSpPr>
            <p:grpSpPr>
              <a:xfrm>
                <a:off x="339634" y="1864659"/>
                <a:ext cx="8327638" cy="4262991"/>
                <a:chOff x="1358540" y="1889649"/>
                <a:chExt cx="8327638" cy="4262991"/>
              </a:xfrm>
            </p:grpSpPr>
            <p:sp>
              <p:nvSpPr>
                <p:cNvPr id="282" name="Google Shape;282;p24"/>
                <p:cNvSpPr txBox="1"/>
                <p:nvPr/>
              </p:nvSpPr>
              <p:spPr>
                <a:xfrm>
                  <a:off x="8469164" y="2120257"/>
                  <a:ext cx="772369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rPr>
                    <a:t>KPI</a:t>
                  </a:r>
                  <a:endParaRPr sz="2000">
                    <a:solidFill>
                      <a:schemeClr val="dk1"/>
                    </a:solidFill>
                    <a:latin typeface="Impact"/>
                    <a:ea typeface="Impact"/>
                    <a:cs typeface="Impact"/>
                    <a:sym typeface="Impact"/>
                  </a:endParaRPr>
                </a:p>
              </p:txBody>
            </p:sp>
            <p:grpSp>
              <p:nvGrpSpPr>
                <p:cNvPr id="283" name="Google Shape;283;p24"/>
                <p:cNvGrpSpPr/>
                <p:nvPr/>
              </p:nvGrpSpPr>
              <p:grpSpPr>
                <a:xfrm>
                  <a:off x="1358540" y="1889649"/>
                  <a:ext cx="8327638" cy="4262991"/>
                  <a:chOff x="1358540" y="1889649"/>
                  <a:chExt cx="8327638" cy="4262991"/>
                </a:xfrm>
              </p:grpSpPr>
              <p:sp>
                <p:nvSpPr>
                  <p:cNvPr id="284" name="Google Shape;284;p24"/>
                  <p:cNvSpPr txBox="1"/>
                  <p:nvPr/>
                </p:nvSpPr>
                <p:spPr>
                  <a:xfrm>
                    <a:off x="1679988" y="2199992"/>
                    <a:ext cx="133285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GOAL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sp>
                <p:nvSpPr>
                  <p:cNvPr id="285" name="Google Shape;285;p24"/>
                  <p:cNvSpPr txBox="1"/>
                  <p:nvPr/>
                </p:nvSpPr>
                <p:spPr>
                  <a:xfrm>
                    <a:off x="3490707" y="2171429"/>
                    <a:ext cx="133285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CHANNEL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sp>
                <p:nvSpPr>
                  <p:cNvPr id="286" name="Google Shape;286;p24"/>
                  <p:cNvSpPr txBox="1"/>
                  <p:nvPr/>
                </p:nvSpPr>
                <p:spPr>
                  <a:xfrm>
                    <a:off x="5999395" y="2142754"/>
                    <a:ext cx="133285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TASK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grpSp>
                <p:nvGrpSpPr>
                  <p:cNvPr id="287" name="Google Shape;287;p24"/>
                  <p:cNvGrpSpPr/>
                  <p:nvPr/>
                </p:nvGrpSpPr>
                <p:grpSpPr>
                  <a:xfrm>
                    <a:off x="1358540" y="1889649"/>
                    <a:ext cx="8327638" cy="4262991"/>
                    <a:chOff x="1358540" y="1846298"/>
                    <a:chExt cx="8327638" cy="4262991"/>
                  </a:xfrm>
                </p:grpSpPr>
                <p:cxnSp>
                  <p:nvCxnSpPr>
                    <p:cNvPr id="288" name="Google Shape;288;p24"/>
                    <p:cNvCxnSpPr/>
                    <p:nvPr/>
                  </p:nvCxnSpPr>
                  <p:spPr>
                    <a:xfrm>
                      <a:off x="1358540" y="1846298"/>
                      <a:ext cx="8269178" cy="39328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89" name="Google Shape;289;p24"/>
                    <p:cNvCxnSpPr/>
                    <p:nvPr/>
                  </p:nvCxnSpPr>
                  <p:spPr>
                    <a:xfrm>
                      <a:off x="1358542" y="2820411"/>
                      <a:ext cx="8269176" cy="0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0" name="Google Shape;290;p24"/>
                    <p:cNvCxnSpPr/>
                    <p:nvPr/>
                  </p:nvCxnSpPr>
                  <p:spPr>
                    <a:xfrm>
                      <a:off x="1358542" y="4280867"/>
                      <a:ext cx="8327636" cy="0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1" name="Google Shape;291;p24"/>
                    <p:cNvCxnSpPr/>
                    <p:nvPr/>
                  </p:nvCxnSpPr>
                  <p:spPr>
                    <a:xfrm rot="10800000" flipH="1">
                      <a:off x="1358542" y="6087971"/>
                      <a:ext cx="8269176" cy="21318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2" name="Google Shape;292;p24"/>
                    <p:cNvCxnSpPr/>
                    <p:nvPr/>
                  </p:nvCxnSpPr>
                  <p:spPr>
                    <a:xfrm>
                      <a:off x="3056612" y="1920479"/>
                      <a:ext cx="0" cy="4167492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3" name="Google Shape;293;p24"/>
                    <p:cNvCxnSpPr/>
                    <p:nvPr/>
                  </p:nvCxnSpPr>
                  <p:spPr>
                    <a:xfrm>
                      <a:off x="5022314" y="1920479"/>
                      <a:ext cx="0" cy="4167492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4" name="Google Shape;294;p24"/>
                    <p:cNvCxnSpPr/>
                    <p:nvPr/>
                  </p:nvCxnSpPr>
                  <p:spPr>
                    <a:xfrm>
                      <a:off x="7824923" y="1920479"/>
                      <a:ext cx="0" cy="4167492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5" name="Google Shape;295;p24"/>
                    <p:cNvCxnSpPr/>
                    <p:nvPr/>
                  </p:nvCxnSpPr>
                  <p:spPr>
                    <a:xfrm>
                      <a:off x="9686178" y="1880097"/>
                      <a:ext cx="0" cy="4181591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6" name="Google Shape;296;p24"/>
                    <p:cNvCxnSpPr/>
                    <p:nvPr/>
                  </p:nvCxnSpPr>
                  <p:spPr>
                    <a:xfrm>
                      <a:off x="1358542" y="1937269"/>
                      <a:ext cx="0" cy="4150702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chemeClr val="dk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</p:cxnSp>
              </p:grpSp>
              <p:sp>
                <p:nvSpPr>
                  <p:cNvPr id="297" name="Google Shape;297;p24"/>
                  <p:cNvSpPr txBox="1"/>
                  <p:nvPr/>
                </p:nvSpPr>
                <p:spPr>
                  <a:xfrm>
                    <a:off x="3501708" y="3103059"/>
                    <a:ext cx="133285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Social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sp>
                <p:nvSpPr>
                  <p:cNvPr id="298" name="Google Shape;298;p24"/>
                  <p:cNvSpPr txBox="1"/>
                  <p:nvPr/>
                </p:nvSpPr>
                <p:spPr>
                  <a:xfrm>
                    <a:off x="3475000" y="4715635"/>
                    <a:ext cx="133285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Search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sp>
                <p:nvSpPr>
                  <p:cNvPr id="299" name="Google Shape;299;p24"/>
                  <p:cNvSpPr txBox="1"/>
                  <p:nvPr/>
                </p:nvSpPr>
                <p:spPr>
                  <a:xfrm>
                    <a:off x="1571613" y="3149710"/>
                    <a:ext cx="1332854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Build up Awareness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sp>
                <p:nvSpPr>
                  <p:cNvPr id="300" name="Google Shape;300;p24"/>
                  <p:cNvSpPr txBox="1"/>
                  <p:nvPr/>
                </p:nvSpPr>
                <p:spPr>
                  <a:xfrm>
                    <a:off x="1503232" y="4708080"/>
                    <a:ext cx="1446150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Drive Conversion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sp>
                <p:nvSpPr>
                  <p:cNvPr id="301" name="Google Shape;301;p24"/>
                  <p:cNvSpPr txBox="1"/>
                  <p:nvPr/>
                </p:nvSpPr>
                <p:spPr>
                  <a:xfrm>
                    <a:off x="5687021" y="3082370"/>
                    <a:ext cx="1332854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Spreading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     WOM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  <p:sp>
                <p:nvSpPr>
                  <p:cNvPr id="302" name="Google Shape;302;p24"/>
                  <p:cNvSpPr txBox="1"/>
                  <p:nvPr/>
                </p:nvSpPr>
                <p:spPr>
                  <a:xfrm>
                    <a:off x="5236775" y="4684370"/>
                    <a:ext cx="2860207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000">
                        <a:solidFill>
                          <a:schemeClr val="dk1"/>
                        </a:solidFill>
                        <a:latin typeface="Impact"/>
                        <a:ea typeface="Impact"/>
                        <a:cs typeface="Impact"/>
                        <a:sym typeface="Impact"/>
                      </a:rPr>
                      <a:t>Seize TA by keywords &amp; content optimization </a:t>
                    </a:r>
                    <a:endParaRPr sz="2000">
                      <a:solidFill>
                        <a:schemeClr val="dk1"/>
                      </a:solidFill>
                      <a:latin typeface="Impact"/>
                      <a:ea typeface="Impact"/>
                      <a:cs typeface="Impact"/>
                      <a:sym typeface="Impact"/>
                    </a:endParaRPr>
                  </a:p>
                </p:txBody>
              </p:sp>
            </p:grpSp>
          </p:grpSp>
          <p:sp>
            <p:nvSpPr>
              <p:cNvPr id="303" name="Google Shape;303;p24"/>
              <p:cNvSpPr txBox="1"/>
              <p:nvPr/>
            </p:nvSpPr>
            <p:spPr>
              <a:xfrm>
                <a:off x="7002926" y="3019023"/>
                <a:ext cx="1667032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Impact"/>
                    <a:ea typeface="Impact"/>
                    <a:cs typeface="Impact"/>
                    <a:sym typeface="Impact"/>
                  </a:rPr>
                  <a:t>IMP/CPM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Impact"/>
                    <a:ea typeface="Impact"/>
                    <a:cs typeface="Impact"/>
                    <a:sym typeface="Impact"/>
                  </a:rPr>
                  <a:t>ENGAGEMENT </a:t>
                </a:r>
                <a:endParaRPr sz="20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dk1"/>
                    </a:solidFill>
                    <a:latin typeface="Impact"/>
                    <a:ea typeface="Impact"/>
                    <a:cs typeface="Impact"/>
                    <a:sym typeface="Impact"/>
                  </a:rPr>
                  <a:t>( LIKE/FORWARD/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dk1"/>
                    </a:solidFill>
                    <a:latin typeface="Impact"/>
                    <a:ea typeface="Impact"/>
                    <a:cs typeface="Impact"/>
                    <a:sym typeface="Impact"/>
                  </a:rPr>
                  <a:t>COMMENT/POST)</a:t>
                </a:r>
                <a:endParaRPr/>
              </a:p>
            </p:txBody>
          </p:sp>
          <p:sp>
            <p:nvSpPr>
              <p:cNvPr id="304" name="Google Shape;304;p24"/>
              <p:cNvSpPr txBox="1"/>
              <p:nvPr/>
            </p:nvSpPr>
            <p:spPr>
              <a:xfrm>
                <a:off x="7083998" y="4667194"/>
                <a:ext cx="105413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Impact"/>
                    <a:ea typeface="Impact"/>
                    <a:cs typeface="Impact"/>
                    <a:sym typeface="Impact"/>
                  </a:rPr>
                  <a:t>CLICKS/CPC</a:t>
                </a:r>
                <a:endParaRPr/>
              </a:p>
            </p:txBody>
          </p:sp>
        </p:grpSp>
      </p:grpSp>
      <p:sp>
        <p:nvSpPr>
          <p:cNvPr id="305" name="Google Shape;305;p24"/>
          <p:cNvSpPr/>
          <p:nvPr/>
        </p:nvSpPr>
        <p:spPr>
          <a:xfrm>
            <a:off x="3002231" y="5972081"/>
            <a:ext cx="316354" cy="26119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3476763" y="5972081"/>
            <a:ext cx="65041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Vital Media KPI    :  CPL/CPA on each channel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Client Sales/EC KPI  :     AOV/AOS/CLV                                  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5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5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Media Calendar   </a:t>
            </a:r>
            <a:endParaRPr/>
          </a:p>
        </p:txBody>
      </p:sp>
      <p:grpSp>
        <p:nvGrpSpPr>
          <p:cNvPr id="315" name="Google Shape;315;p25"/>
          <p:cNvGrpSpPr/>
          <p:nvPr/>
        </p:nvGrpSpPr>
        <p:grpSpPr>
          <a:xfrm>
            <a:off x="1658319" y="1698381"/>
            <a:ext cx="10119531" cy="559954"/>
            <a:chOff x="1658319" y="1698381"/>
            <a:chExt cx="10119531" cy="559954"/>
          </a:xfrm>
        </p:grpSpPr>
        <p:sp>
          <p:nvSpPr>
            <p:cNvPr id="316" name="Google Shape;316;p25"/>
            <p:cNvSpPr/>
            <p:nvPr/>
          </p:nvSpPr>
          <p:spPr>
            <a:xfrm>
              <a:off x="5747503" y="1698381"/>
              <a:ext cx="1941163" cy="5599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OCT.</a:t>
              </a:r>
              <a:endParaRPr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7792095" y="1698381"/>
              <a:ext cx="1941163" cy="5599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NOV.</a:t>
              </a:r>
              <a:endParaRPr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9836687" y="1698381"/>
              <a:ext cx="1941163" cy="5599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DEC.</a:t>
              </a:r>
              <a:endParaRPr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3702911" y="1698382"/>
              <a:ext cx="1941163" cy="5599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SEP.</a:t>
              </a:r>
              <a:endParaRPr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1658319" y="1698386"/>
              <a:ext cx="1941163" cy="5599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AUG.</a:t>
              </a:r>
              <a:endParaRPr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sp>
        <p:nvSpPr>
          <p:cNvPr id="321" name="Google Shape;321;p25"/>
          <p:cNvSpPr/>
          <p:nvPr/>
        </p:nvSpPr>
        <p:spPr>
          <a:xfrm>
            <a:off x="2806698" y="2549615"/>
            <a:ext cx="2837376" cy="879385"/>
          </a:xfrm>
          <a:prstGeom prst="rect">
            <a:avLst/>
          </a:prstGeom>
          <a:noFill/>
          <a:ln w="63500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5747503" y="2549614"/>
            <a:ext cx="6030347" cy="879385"/>
          </a:xfrm>
          <a:prstGeom prst="rect">
            <a:avLst/>
          </a:prstGeom>
          <a:noFill/>
          <a:ln w="6350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5"/>
          <p:cNvSpPr txBox="1"/>
          <p:nvPr/>
        </p:nvSpPr>
        <p:spPr>
          <a:xfrm>
            <a:off x="3095519" y="2789251"/>
            <a:ext cx="24150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Phase 1:  Awareness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7688666" y="2789251"/>
            <a:ext cx="24150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Phase 2:  Conversion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5" name="Google Shape;325;p25"/>
          <p:cNvSpPr/>
          <p:nvPr/>
        </p:nvSpPr>
        <p:spPr>
          <a:xfrm>
            <a:off x="183254" y="3743075"/>
            <a:ext cx="1306879" cy="761192"/>
          </a:xfrm>
          <a:prstGeom prst="rect">
            <a:avLst/>
          </a:prstGeom>
          <a:solidFill>
            <a:schemeClr val="lt1">
              <a:alpha val="9098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Social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6" name="Google Shape;326;p25"/>
          <p:cNvSpPr/>
          <p:nvPr/>
        </p:nvSpPr>
        <p:spPr>
          <a:xfrm>
            <a:off x="183254" y="4919941"/>
            <a:ext cx="1306879" cy="761192"/>
          </a:xfrm>
          <a:prstGeom prst="rect">
            <a:avLst/>
          </a:prstGeom>
          <a:solidFill>
            <a:schemeClr val="lt1">
              <a:alpha val="9098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Search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7" name="Google Shape;327;p25"/>
          <p:cNvSpPr/>
          <p:nvPr/>
        </p:nvSpPr>
        <p:spPr>
          <a:xfrm>
            <a:off x="3702911" y="3729151"/>
            <a:ext cx="1941163" cy="761192"/>
          </a:xfrm>
          <a:prstGeom prst="rect">
            <a:avLst/>
          </a:prstGeom>
          <a:solidFill>
            <a:srgbClr val="FFD966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Launch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6540287" y="4779023"/>
            <a:ext cx="5237562" cy="761192"/>
          </a:xfrm>
          <a:prstGeom prst="rect">
            <a:avLst/>
          </a:prstGeom>
          <a:solidFill>
            <a:schemeClr val="accent6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Launch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9" name="Google Shape;329;p25"/>
          <p:cNvSpPr/>
          <p:nvPr/>
        </p:nvSpPr>
        <p:spPr>
          <a:xfrm>
            <a:off x="2806698" y="3729151"/>
            <a:ext cx="896211" cy="761192"/>
          </a:xfrm>
          <a:prstGeom prst="rect">
            <a:avLst/>
          </a:prstGeom>
          <a:solidFill>
            <a:srgbClr val="FFF2CC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Test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0" name="Google Shape;330;p25"/>
          <p:cNvSpPr/>
          <p:nvPr/>
        </p:nvSpPr>
        <p:spPr>
          <a:xfrm>
            <a:off x="5747504" y="4779023"/>
            <a:ext cx="792782" cy="761192"/>
          </a:xfrm>
          <a:prstGeom prst="rect">
            <a:avLst/>
          </a:prstGeom>
          <a:solidFill>
            <a:srgbClr val="C4E0B2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Test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8601559" y="3687334"/>
            <a:ext cx="1131699" cy="761192"/>
          </a:xfrm>
          <a:prstGeom prst="rect">
            <a:avLst/>
          </a:prstGeom>
          <a:solidFill>
            <a:srgbClr val="FFD966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Burst 2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2" name="Google Shape;332;p25"/>
          <p:cNvSpPr/>
          <p:nvPr/>
        </p:nvSpPr>
        <p:spPr>
          <a:xfrm>
            <a:off x="6540286" y="3707295"/>
            <a:ext cx="1019082" cy="761192"/>
          </a:xfrm>
          <a:prstGeom prst="rect">
            <a:avLst/>
          </a:prstGeom>
          <a:solidFill>
            <a:srgbClr val="FFD966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Burst 1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3" name="Google Shape;333;p25"/>
          <p:cNvSpPr/>
          <p:nvPr/>
        </p:nvSpPr>
        <p:spPr>
          <a:xfrm>
            <a:off x="10646150" y="3671478"/>
            <a:ext cx="1131699" cy="761192"/>
          </a:xfrm>
          <a:prstGeom prst="rect">
            <a:avLst/>
          </a:prstGeom>
          <a:solidFill>
            <a:srgbClr val="FFD966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Burst 3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4" name="Google Shape;334;p25"/>
          <p:cNvSpPr/>
          <p:nvPr/>
        </p:nvSpPr>
        <p:spPr>
          <a:xfrm>
            <a:off x="8647877" y="6335076"/>
            <a:ext cx="277696" cy="2841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"/>
          <p:cNvSpPr/>
          <p:nvPr/>
        </p:nvSpPr>
        <p:spPr>
          <a:xfrm>
            <a:off x="8601559" y="5817529"/>
            <a:ext cx="316354" cy="26119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5"/>
          <p:cNvSpPr/>
          <p:nvPr/>
        </p:nvSpPr>
        <p:spPr>
          <a:xfrm>
            <a:off x="10573695" y="6300096"/>
            <a:ext cx="277696" cy="2841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5"/>
          <p:cNvSpPr/>
          <p:nvPr/>
        </p:nvSpPr>
        <p:spPr>
          <a:xfrm>
            <a:off x="10574881" y="5744510"/>
            <a:ext cx="277696" cy="2841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5"/>
          <p:cNvSpPr txBox="1"/>
          <p:nvPr/>
        </p:nvSpPr>
        <p:spPr>
          <a:xfrm>
            <a:off x="8925573" y="5697976"/>
            <a:ext cx="11781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</a:t>
            </a:r>
            <a:r>
              <a:rPr lang="en-US" sz="1200" u="sng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NOV.22 </a:t>
            </a:r>
            <a:endParaRPr sz="1200" u="sng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Black Friday</a:t>
            </a:r>
            <a:endParaRPr sz="1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9" name="Google Shape;339;p25"/>
          <p:cNvSpPr txBox="1"/>
          <p:nvPr/>
        </p:nvSpPr>
        <p:spPr>
          <a:xfrm>
            <a:off x="10865015" y="5686515"/>
            <a:ext cx="11316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</a:t>
            </a:r>
            <a:r>
              <a:rPr lang="en-US" sz="1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DEC.</a:t>
            </a:r>
            <a:r>
              <a:rPr lang="en-US" sz="1200" u="sng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Christmas</a:t>
            </a:r>
            <a:endParaRPr sz="1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0" name="Google Shape;340;p25"/>
          <p:cNvSpPr txBox="1"/>
          <p:nvPr/>
        </p:nvSpPr>
        <p:spPr>
          <a:xfrm>
            <a:off x="10865015" y="6272257"/>
            <a:ext cx="1326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</a:t>
            </a:r>
            <a:r>
              <a:rPr lang="en-US" sz="1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DEC.</a:t>
            </a:r>
            <a:r>
              <a:rPr lang="en-US" sz="1200" u="sng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31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New Year’s Eve</a:t>
            </a:r>
            <a:endParaRPr sz="1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1" name="Google Shape;341;p25"/>
          <p:cNvSpPr txBox="1"/>
          <p:nvPr/>
        </p:nvSpPr>
        <p:spPr>
          <a:xfrm>
            <a:off x="8987993" y="6300096"/>
            <a:ext cx="1326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</a:t>
            </a:r>
            <a:r>
              <a:rPr lang="en-US" sz="1200" u="sng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NOV.28 </a:t>
            </a:r>
            <a:endParaRPr sz="1200" u="sng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Thanksgiving</a:t>
            </a:r>
            <a:endParaRPr sz="1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6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6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6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Budget Recommendation(Yearly)   </a:t>
            </a:r>
            <a:endParaRPr/>
          </a:p>
        </p:txBody>
      </p:sp>
      <p:sp>
        <p:nvSpPr>
          <p:cNvPr id="350" name="Google Shape;350;p26"/>
          <p:cNvSpPr/>
          <p:nvPr/>
        </p:nvSpPr>
        <p:spPr>
          <a:xfrm>
            <a:off x="4321302" y="1275234"/>
            <a:ext cx="2451458" cy="761192"/>
          </a:xfrm>
          <a:prstGeom prst="rect">
            <a:avLst/>
          </a:prstGeom>
          <a:solidFill>
            <a:schemeClr val="lt1">
              <a:alpha val="9098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92D050"/>
                </a:solidFill>
                <a:latin typeface="Impact"/>
                <a:ea typeface="Impact"/>
                <a:cs typeface="Impact"/>
                <a:sym typeface="Impact"/>
              </a:rPr>
              <a:t>Option 1: </a:t>
            </a:r>
            <a:endParaRPr sz="2200">
              <a:solidFill>
                <a:srgbClr val="92D05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92D050"/>
                </a:solidFill>
                <a:latin typeface="Impact"/>
                <a:ea typeface="Impact"/>
                <a:cs typeface="Impact"/>
                <a:sym typeface="Impact"/>
              </a:rPr>
              <a:t>Limited Budget</a:t>
            </a:r>
            <a:endParaRPr sz="2200">
              <a:solidFill>
                <a:srgbClr val="92D05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1" name="Google Shape;351;p26"/>
          <p:cNvSpPr/>
          <p:nvPr/>
        </p:nvSpPr>
        <p:spPr>
          <a:xfrm>
            <a:off x="7433878" y="1233842"/>
            <a:ext cx="2451458" cy="761192"/>
          </a:xfrm>
          <a:prstGeom prst="rect">
            <a:avLst/>
          </a:prstGeom>
          <a:solidFill>
            <a:schemeClr val="lt1">
              <a:alpha val="9098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rPr>
              <a:t>Option 2: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rPr>
              <a:t>Enough Budget</a:t>
            </a:r>
            <a:endParaRPr sz="2200">
              <a:solidFill>
                <a:schemeClr val="accent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352" name="Google Shape;352;p26"/>
          <p:cNvGrpSpPr/>
          <p:nvPr/>
        </p:nvGrpSpPr>
        <p:grpSpPr>
          <a:xfrm>
            <a:off x="1312047" y="2156567"/>
            <a:ext cx="9035512" cy="4184128"/>
            <a:chOff x="1327545" y="2397414"/>
            <a:chExt cx="9035512" cy="4184128"/>
          </a:xfrm>
        </p:grpSpPr>
        <p:sp>
          <p:nvSpPr>
            <p:cNvPr id="353" name="Google Shape;353;p26"/>
            <p:cNvSpPr txBox="1"/>
            <p:nvPr/>
          </p:nvSpPr>
          <p:spPr>
            <a:xfrm>
              <a:off x="1927961" y="4006615"/>
              <a:ext cx="13328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FACEBOOK</a:t>
              </a:r>
              <a:endParaRPr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54" name="Google Shape;354;p26"/>
            <p:cNvSpPr txBox="1"/>
            <p:nvPr/>
          </p:nvSpPr>
          <p:spPr>
            <a:xfrm>
              <a:off x="1927960" y="2635366"/>
              <a:ext cx="13328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GOOGLE</a:t>
              </a:r>
              <a:endParaRPr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55" name="Google Shape;355;p26"/>
            <p:cNvSpPr txBox="1"/>
            <p:nvPr/>
          </p:nvSpPr>
          <p:spPr>
            <a:xfrm>
              <a:off x="1927960" y="5372527"/>
              <a:ext cx="13328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PINTEREST</a:t>
              </a:r>
              <a:endParaRPr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grpSp>
          <p:nvGrpSpPr>
            <p:cNvPr id="356" name="Google Shape;356;p26"/>
            <p:cNvGrpSpPr/>
            <p:nvPr/>
          </p:nvGrpSpPr>
          <p:grpSpPr>
            <a:xfrm>
              <a:off x="1327545" y="2397414"/>
              <a:ext cx="9035512" cy="4184128"/>
              <a:chOff x="1327545" y="2397414"/>
              <a:chExt cx="9035512" cy="4184128"/>
            </a:xfrm>
          </p:grpSpPr>
          <p:cxnSp>
            <p:nvCxnSpPr>
              <p:cNvPr id="357" name="Google Shape;357;p26"/>
              <p:cNvCxnSpPr/>
              <p:nvPr/>
            </p:nvCxnSpPr>
            <p:spPr>
              <a:xfrm>
                <a:off x="7139409" y="2397414"/>
                <a:ext cx="0" cy="4184128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" name="Google Shape;358;p26"/>
              <p:cNvCxnSpPr/>
              <p:nvPr/>
            </p:nvCxnSpPr>
            <p:spPr>
              <a:xfrm>
                <a:off x="3995837" y="2397414"/>
                <a:ext cx="0" cy="4184128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9" name="Google Shape;359;p26"/>
              <p:cNvCxnSpPr/>
              <p:nvPr/>
            </p:nvCxnSpPr>
            <p:spPr>
              <a:xfrm>
                <a:off x="1327545" y="2397414"/>
                <a:ext cx="9035512" cy="0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0" name="Google Shape;360;p26"/>
              <p:cNvCxnSpPr/>
              <p:nvPr/>
            </p:nvCxnSpPr>
            <p:spPr>
              <a:xfrm>
                <a:off x="1327545" y="3143574"/>
                <a:ext cx="9035512" cy="0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1" name="Google Shape;361;p26"/>
              <p:cNvCxnSpPr/>
              <p:nvPr/>
            </p:nvCxnSpPr>
            <p:spPr>
              <a:xfrm>
                <a:off x="1327545" y="3843751"/>
                <a:ext cx="9035512" cy="0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2" name="Google Shape;362;p26"/>
              <p:cNvCxnSpPr/>
              <p:nvPr/>
            </p:nvCxnSpPr>
            <p:spPr>
              <a:xfrm>
                <a:off x="1327545" y="4538592"/>
                <a:ext cx="9035512" cy="0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3" name="Google Shape;363;p26"/>
              <p:cNvCxnSpPr/>
              <p:nvPr/>
            </p:nvCxnSpPr>
            <p:spPr>
              <a:xfrm>
                <a:off x="1327545" y="5186938"/>
                <a:ext cx="9035512" cy="0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4" name="Google Shape;364;p26"/>
              <p:cNvCxnSpPr/>
              <p:nvPr/>
            </p:nvCxnSpPr>
            <p:spPr>
              <a:xfrm>
                <a:off x="1327545" y="5886701"/>
                <a:ext cx="9035512" cy="0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5" name="Google Shape;365;p26"/>
              <p:cNvCxnSpPr/>
              <p:nvPr/>
            </p:nvCxnSpPr>
            <p:spPr>
              <a:xfrm>
                <a:off x="1327545" y="6581542"/>
                <a:ext cx="9035512" cy="0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66" name="Google Shape;366;p26"/>
            <p:cNvSpPr txBox="1"/>
            <p:nvPr/>
          </p:nvSpPr>
          <p:spPr>
            <a:xfrm>
              <a:off x="1927961" y="4677687"/>
              <a:ext cx="15508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FB-TEST</a:t>
              </a:r>
              <a:endParaRPr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1927960" y="3327400"/>
              <a:ext cx="15508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GOOGLE-TEST</a:t>
              </a:r>
              <a:endParaRPr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68" name="Google Shape;368;p26"/>
            <p:cNvSpPr txBox="1"/>
            <p:nvPr/>
          </p:nvSpPr>
          <p:spPr>
            <a:xfrm>
              <a:off x="1927959" y="6105030"/>
              <a:ext cx="1776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PINTEREST-TES</a:t>
              </a:r>
              <a:endParaRPr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sp>
        <p:nvSpPr>
          <p:cNvPr id="369" name="Google Shape;369;p26"/>
          <p:cNvSpPr txBox="1"/>
          <p:nvPr/>
        </p:nvSpPr>
        <p:spPr>
          <a:xfrm>
            <a:off x="5056033" y="2363523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$8100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0" name="Google Shape;370;p26"/>
          <p:cNvSpPr txBox="1"/>
          <p:nvPr/>
        </p:nvSpPr>
        <p:spPr>
          <a:xfrm>
            <a:off x="5068090" y="3058363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$900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1" name="Google Shape;371;p26"/>
          <p:cNvSpPr txBox="1"/>
          <p:nvPr/>
        </p:nvSpPr>
        <p:spPr>
          <a:xfrm>
            <a:off x="5068090" y="3790375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$8100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2" name="Google Shape;372;p26"/>
          <p:cNvSpPr txBox="1"/>
          <p:nvPr/>
        </p:nvSpPr>
        <p:spPr>
          <a:xfrm>
            <a:off x="5068090" y="4481717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$900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3" name="Google Shape;373;p26"/>
          <p:cNvSpPr txBox="1"/>
          <p:nvPr/>
        </p:nvSpPr>
        <p:spPr>
          <a:xfrm>
            <a:off x="5315778" y="5154854"/>
            <a:ext cx="3566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/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5300280" y="5849694"/>
            <a:ext cx="3566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/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5" name="Google Shape;375;p26"/>
          <p:cNvSpPr txBox="1"/>
          <p:nvPr/>
        </p:nvSpPr>
        <p:spPr>
          <a:xfrm>
            <a:off x="5068090" y="6490022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$18000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6" name="Google Shape;376;p26"/>
          <p:cNvSpPr txBox="1"/>
          <p:nvPr/>
        </p:nvSpPr>
        <p:spPr>
          <a:xfrm>
            <a:off x="1912462" y="6482621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TOTAL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7" name="Google Shape;377;p26"/>
          <p:cNvSpPr txBox="1"/>
          <p:nvPr/>
        </p:nvSpPr>
        <p:spPr>
          <a:xfrm>
            <a:off x="8155620" y="2314929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$27000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8182671" y="3087037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$3000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9" name="Google Shape;379;p26"/>
          <p:cNvSpPr txBox="1"/>
          <p:nvPr/>
        </p:nvSpPr>
        <p:spPr>
          <a:xfrm>
            <a:off x="8211661" y="3772244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$13500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0" name="Google Shape;380;p26"/>
          <p:cNvSpPr txBox="1"/>
          <p:nvPr/>
        </p:nvSpPr>
        <p:spPr>
          <a:xfrm>
            <a:off x="8211661" y="4447847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$1500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1" name="Google Shape;381;p26"/>
          <p:cNvSpPr txBox="1"/>
          <p:nvPr/>
        </p:nvSpPr>
        <p:spPr>
          <a:xfrm>
            <a:off x="8211661" y="5131680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$13500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2" name="Google Shape;382;p26"/>
          <p:cNvSpPr txBox="1"/>
          <p:nvPr/>
        </p:nvSpPr>
        <p:spPr>
          <a:xfrm>
            <a:off x="8211661" y="5823391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$1500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3" name="Google Shape;383;p26"/>
          <p:cNvSpPr txBox="1"/>
          <p:nvPr/>
        </p:nvSpPr>
        <p:spPr>
          <a:xfrm>
            <a:off x="8223718" y="6429346"/>
            <a:ext cx="1332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$60000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7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7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7"/>
          <p:cNvSpPr/>
          <p:nvPr/>
        </p:nvSpPr>
        <p:spPr>
          <a:xfrm>
            <a:off x="0" y="2648253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                                       Appendix  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8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8"/>
          <p:cNvSpPr/>
          <p:nvPr/>
        </p:nvSpPr>
        <p:spPr>
          <a:xfrm>
            <a:off x="-3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8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Keyword ad content   </a:t>
            </a:r>
            <a:endParaRPr/>
          </a:p>
        </p:txBody>
      </p:sp>
      <p:pic>
        <p:nvPicPr>
          <p:cNvPr id="400" name="Google Shape;400;p28" descr="A close up of a piece of pap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288" y="1882289"/>
            <a:ext cx="3426376" cy="433033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8"/>
          <p:cNvSpPr txBox="1"/>
          <p:nvPr/>
        </p:nvSpPr>
        <p:spPr>
          <a:xfrm>
            <a:off x="1810235" y="6350645"/>
            <a:ext cx="37734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n-US" sz="1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English keywords</a:t>
            </a:r>
            <a:endParaRPr sz="1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02" name="Google Shape;402;p28"/>
          <p:cNvSpPr txBox="1"/>
          <p:nvPr/>
        </p:nvSpPr>
        <p:spPr>
          <a:xfrm>
            <a:off x="7809184" y="6316256"/>
            <a:ext cx="23865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n-US" sz="1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Chinese keywords</a:t>
            </a:r>
            <a:endParaRPr sz="1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03" name="Google Shape;40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4655" y="1954924"/>
            <a:ext cx="4399004" cy="425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0" i="0" u="none" strike="noStrike" cap="none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Product Introduction &amp; Brief Recap</a:t>
            </a:r>
            <a:endParaRPr sz="5500" b="0" i="0" u="none" strike="noStrike" cap="none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102" name="Google Shape;102;p14"/>
          <p:cNvGrpSpPr/>
          <p:nvPr/>
        </p:nvGrpSpPr>
        <p:grpSpPr>
          <a:xfrm>
            <a:off x="243204" y="1855947"/>
            <a:ext cx="11705587" cy="4301198"/>
            <a:chOff x="367118" y="1878681"/>
            <a:chExt cx="11705587" cy="4301198"/>
          </a:xfrm>
        </p:grpSpPr>
        <p:sp>
          <p:nvSpPr>
            <p:cNvPr id="103" name="Google Shape;103;p14"/>
            <p:cNvSpPr/>
            <p:nvPr/>
          </p:nvSpPr>
          <p:spPr>
            <a:xfrm>
              <a:off x="367118" y="1878682"/>
              <a:ext cx="5728881" cy="2079831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67118" y="4054578"/>
              <a:ext cx="5728881" cy="207983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6328128" y="1920614"/>
              <a:ext cx="5728881" cy="2079831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6343824" y="4100048"/>
              <a:ext cx="5728881" cy="2079831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4127907" y="1878681"/>
              <a:ext cx="4303303" cy="4255730"/>
              <a:chOff x="3695530" y="1028530"/>
              <a:chExt cx="4800938" cy="4800938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3695530" y="1028530"/>
                <a:ext cx="2346282" cy="2346282"/>
              </a:xfrm>
              <a:custGeom>
                <a:avLst/>
                <a:gdLst/>
                <a:ahLst/>
                <a:cxnLst/>
                <a:rect l="l" t="t" r="r" b="b"/>
                <a:pathLst>
                  <a:path w="2346282" h="2346282" extrusionOk="0">
                    <a:moveTo>
                      <a:pt x="0" y="2346282"/>
                    </a:moveTo>
                    <a:cubicBezTo>
                      <a:pt x="0" y="1050466"/>
                      <a:pt x="1050466" y="0"/>
                      <a:pt x="2346282" y="0"/>
                    </a:cubicBezTo>
                    <a:lnTo>
                      <a:pt x="2346282" y="2346282"/>
                    </a:lnTo>
                    <a:lnTo>
                      <a:pt x="0" y="2346282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57450" tIns="957450" rIns="270250" bIns="2702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6150186" y="1028530"/>
                <a:ext cx="2346282" cy="2346282"/>
              </a:xfrm>
              <a:custGeom>
                <a:avLst/>
                <a:gdLst/>
                <a:ahLst/>
                <a:cxnLst/>
                <a:rect l="l" t="t" r="r" b="b"/>
                <a:pathLst>
                  <a:path w="2346282" h="2346282" extrusionOk="0">
                    <a:moveTo>
                      <a:pt x="0" y="0"/>
                    </a:moveTo>
                    <a:cubicBezTo>
                      <a:pt x="1295816" y="0"/>
                      <a:pt x="2346282" y="1050466"/>
                      <a:pt x="2346282" y="2346282"/>
                    </a:cubicBezTo>
                    <a:lnTo>
                      <a:pt x="0" y="23462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70250" tIns="957450" rIns="957450" bIns="2702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800"/>
                  <a:buFont typeface="Calibri"/>
                  <a:buNone/>
                </a:pPr>
                <a:endParaRPr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6150186" y="3483185"/>
                <a:ext cx="2346282" cy="2346283"/>
              </a:xfrm>
              <a:custGeom>
                <a:avLst/>
                <a:gdLst/>
                <a:ahLst/>
                <a:cxnLst/>
                <a:rect l="l" t="t" r="r" b="b"/>
                <a:pathLst>
                  <a:path w="2346282" h="2346282" extrusionOk="0">
                    <a:moveTo>
                      <a:pt x="2346282" y="0"/>
                    </a:moveTo>
                    <a:cubicBezTo>
                      <a:pt x="2346282" y="1295816"/>
                      <a:pt x="1295816" y="2346282"/>
                      <a:pt x="0" y="2346282"/>
                    </a:cubicBezTo>
                    <a:lnTo>
                      <a:pt x="0" y="0"/>
                    </a:lnTo>
                    <a:lnTo>
                      <a:pt x="2346282" y="0"/>
                    </a:lnTo>
                    <a:close/>
                  </a:path>
                </a:pathLst>
              </a:custGeom>
              <a:solidFill>
                <a:srgbClr val="A8D08C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70250" tIns="270250" rIns="957450" bIns="9574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800"/>
                  <a:buFont typeface="Calibri"/>
                  <a:buNone/>
                </a:pPr>
                <a:endParaRPr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3695530" y="3483186"/>
                <a:ext cx="2346282" cy="2346282"/>
              </a:xfrm>
              <a:custGeom>
                <a:avLst/>
                <a:gdLst/>
                <a:ahLst/>
                <a:cxnLst/>
                <a:rect l="l" t="t" r="r" b="b"/>
                <a:pathLst>
                  <a:path w="2346282" h="2346282" extrusionOk="0">
                    <a:moveTo>
                      <a:pt x="2346282" y="2346282"/>
                    </a:moveTo>
                    <a:cubicBezTo>
                      <a:pt x="1050466" y="2346282"/>
                      <a:pt x="0" y="1295816"/>
                      <a:pt x="0" y="0"/>
                    </a:cubicBezTo>
                    <a:lnTo>
                      <a:pt x="2346282" y="0"/>
                    </a:lnTo>
                    <a:lnTo>
                      <a:pt x="2346282" y="2346282"/>
                    </a:lnTo>
                    <a:close/>
                  </a:path>
                </a:pathLst>
              </a:custGeom>
              <a:solidFill>
                <a:srgbClr val="7F7F7F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57450" tIns="270250" rIns="270250" bIns="9574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800"/>
                  <a:buFont typeface="Calibri"/>
                  <a:buNone/>
                </a:pPr>
                <a:endParaRPr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2" name="Google Shape;112;p14"/>
          <p:cNvSpPr txBox="1"/>
          <p:nvPr/>
        </p:nvSpPr>
        <p:spPr>
          <a:xfrm>
            <a:off x="4548584" y="2895863"/>
            <a:ext cx="15395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Company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4578148" y="4655564"/>
            <a:ext cx="15395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Product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6546240" y="4655563"/>
            <a:ext cx="15395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Period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6546240" y="2895863"/>
            <a:ext cx="15395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Budget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463225" y="2203377"/>
            <a:ext cx="3539100" cy="16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ROYBI , a young startup in kids AI language learning industry;</a:t>
            </a:r>
            <a:endParaRPr sz="21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463233" y="4379261"/>
            <a:ext cx="411491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ROYBI  Robot: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21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An AI Language Learning </a:t>
            </a:r>
            <a:endParaRPr sz="21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robot for 3-7 year old kids ($299)  </a:t>
            </a:r>
            <a:endParaRPr sz="21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8362999" y="4379261"/>
            <a:ext cx="3963985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New product launching Period: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2019.OCT-2019.DEC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480737" y="2278211"/>
            <a:ext cx="299068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Total: Open Budget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Test : $10/day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5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 Our Main Issue : Low Brand Awareness</a:t>
            </a:r>
            <a:endParaRPr sz="5500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543948" y="1307581"/>
            <a:ext cx="5103758" cy="783148"/>
          </a:xfrm>
          <a:prstGeom prst="rect">
            <a:avLst/>
          </a:prstGeom>
          <a:solidFill>
            <a:srgbClr val="757070">
              <a:alpha val="8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   </a:t>
            </a:r>
            <a:r>
              <a:rPr lang="en-US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Very Small User Base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8" name="Google Shape;128;p15"/>
          <p:cNvSpPr/>
          <p:nvPr/>
        </p:nvSpPr>
        <p:spPr>
          <a:xfrm>
            <a:off x="6428150" y="1323497"/>
            <a:ext cx="5417009" cy="783148"/>
          </a:xfrm>
          <a:prstGeom prst="rect">
            <a:avLst/>
          </a:prstGeom>
          <a:solidFill>
            <a:srgbClr val="757070">
              <a:alpha val="8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  Visitors are all aware of Brand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9" name="Google Shape;129;p15"/>
          <p:cNvSpPr/>
          <p:nvPr/>
        </p:nvSpPr>
        <p:spPr>
          <a:xfrm>
            <a:off x="5624185" y="5162575"/>
            <a:ext cx="658368" cy="57347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1126898" y="5761030"/>
            <a:ext cx="9880052" cy="847721"/>
          </a:xfrm>
          <a:prstGeom prst="rect">
            <a:avLst/>
          </a:prstGeom>
          <a:solidFill>
            <a:srgbClr val="E1EFD8">
              <a:alpha val="8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Low Brand Awareness</a:t>
            </a:r>
            <a:endParaRPr sz="3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1" name="Google Shape;13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422" y="2090730"/>
            <a:ext cx="5103759" cy="306828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/>
          <p:nvPr/>
        </p:nvSpPr>
        <p:spPr>
          <a:xfrm>
            <a:off x="520422" y="3542575"/>
            <a:ext cx="2103572" cy="706327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8152" y="2107362"/>
            <a:ext cx="5417010" cy="30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/>
          <p:nvPr/>
        </p:nvSpPr>
        <p:spPr>
          <a:xfrm>
            <a:off x="6428150" y="3072384"/>
            <a:ext cx="5417010" cy="608179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5"/>
          <p:cNvSpPr txBox="1"/>
          <p:nvPr/>
        </p:nvSpPr>
        <p:spPr>
          <a:xfrm>
            <a:off x="11341308" y="3257099"/>
            <a:ext cx="641393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86% </a:t>
            </a:r>
            <a:endParaRPr sz="13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6" name="Google Shape;136;p15"/>
          <p:cNvSpPr/>
          <p:nvPr/>
        </p:nvSpPr>
        <p:spPr>
          <a:xfrm>
            <a:off x="11167720" y="3137482"/>
            <a:ext cx="222959" cy="477982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6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Insight Summary</a:t>
            </a:r>
            <a:endParaRPr sz="5500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574547" y="1361440"/>
            <a:ext cx="3207881" cy="54965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Companion + Personalized Learning development </a:t>
            </a: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#1  social &amp; interacting robot ,keep children away from digital devices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#2   Personalized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language teaching and learning development robot</a:t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4423598" y="1361439"/>
            <a:ext cx="3207881" cy="549656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Moms are usually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cautious decision makers </a:t>
            </a:r>
            <a:endParaRPr sz="2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( Research + WOM 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7" name="Google Shape;147;p16"/>
          <p:cNvSpPr/>
          <p:nvPr/>
        </p:nvSpPr>
        <p:spPr>
          <a:xfrm>
            <a:off x="8272649" y="1906847"/>
            <a:ext cx="3207881" cy="495115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Moms study products on search &amp; spend most time on social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(1# penetration: search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+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1# time spent: Social) 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574546" y="1361440"/>
            <a:ext cx="3207881" cy="109081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Brand Insight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9" name="Google Shape;149;p16"/>
          <p:cNvSpPr/>
          <p:nvPr/>
        </p:nvSpPr>
        <p:spPr>
          <a:xfrm>
            <a:off x="4423598" y="1361440"/>
            <a:ext cx="3207881" cy="10908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Consumer Insight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8272650" y="1361440"/>
            <a:ext cx="3207881" cy="10908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Media Insight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51" name="Google Shape;151;p16"/>
          <p:cNvCxnSpPr/>
          <p:nvPr/>
        </p:nvCxnSpPr>
        <p:spPr>
          <a:xfrm rot="10800000" flipH="1">
            <a:off x="786035" y="4445670"/>
            <a:ext cx="2784901" cy="508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2" name="Google Shape;152;p16"/>
          <p:cNvCxnSpPr/>
          <p:nvPr/>
        </p:nvCxnSpPr>
        <p:spPr>
          <a:xfrm rot="10800000" flipH="1">
            <a:off x="4635087" y="4453123"/>
            <a:ext cx="2784901" cy="508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3" name="Google Shape;153;p16"/>
          <p:cNvCxnSpPr/>
          <p:nvPr/>
        </p:nvCxnSpPr>
        <p:spPr>
          <a:xfrm rot="10800000" flipH="1">
            <a:off x="8484138" y="4453123"/>
            <a:ext cx="2784901" cy="508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7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Strategic Direction</a:t>
            </a:r>
            <a:endParaRPr sz="5500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2" name="Google Shape;162;p17"/>
          <p:cNvSpPr/>
          <p:nvPr/>
        </p:nvSpPr>
        <p:spPr>
          <a:xfrm>
            <a:off x="574547" y="1361440"/>
            <a:ext cx="3207881" cy="54965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Companion + Personalized Learning development </a:t>
            </a: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#1  social &amp; interacting robot ,keep children away from digital devices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#2   Personalized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language teaching and learning development robot</a:t>
            </a: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4423598" y="1361439"/>
            <a:ext cx="3207881" cy="549656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Moms are usually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cautious decision markers </a:t>
            </a:r>
            <a:endParaRPr sz="2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( Research + WOM 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4" name="Google Shape;164;p17"/>
          <p:cNvSpPr/>
          <p:nvPr/>
        </p:nvSpPr>
        <p:spPr>
          <a:xfrm>
            <a:off x="8272649" y="1906847"/>
            <a:ext cx="3207881" cy="495115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Moms study products on search &amp; spend most time on social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(1# penetration: search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+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1# time spend: Social) 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5" name="Google Shape;165;p17"/>
          <p:cNvSpPr/>
          <p:nvPr/>
        </p:nvSpPr>
        <p:spPr>
          <a:xfrm>
            <a:off x="574546" y="1361440"/>
            <a:ext cx="3207881" cy="109081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Brand Insight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6" name="Google Shape;166;p17"/>
          <p:cNvSpPr/>
          <p:nvPr/>
        </p:nvSpPr>
        <p:spPr>
          <a:xfrm>
            <a:off x="4423598" y="1361440"/>
            <a:ext cx="3207881" cy="10908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Consumer Insight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8272650" y="1361440"/>
            <a:ext cx="3207881" cy="10908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Media Insight</a:t>
            </a:r>
            <a:endParaRPr sz="2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68" name="Google Shape;168;p17"/>
          <p:cNvCxnSpPr/>
          <p:nvPr/>
        </p:nvCxnSpPr>
        <p:spPr>
          <a:xfrm rot="10800000" flipH="1">
            <a:off x="786035" y="4445670"/>
            <a:ext cx="2784901" cy="508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9" name="Google Shape;169;p17"/>
          <p:cNvCxnSpPr/>
          <p:nvPr/>
        </p:nvCxnSpPr>
        <p:spPr>
          <a:xfrm rot="10800000" flipH="1">
            <a:off x="4635087" y="4453123"/>
            <a:ext cx="2784901" cy="508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7"/>
          <p:cNvCxnSpPr/>
          <p:nvPr/>
        </p:nvCxnSpPr>
        <p:spPr>
          <a:xfrm rot="10800000" flipH="1">
            <a:off x="8484138" y="4453123"/>
            <a:ext cx="2784901" cy="508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7"/>
          <p:cNvSpPr/>
          <p:nvPr/>
        </p:nvSpPr>
        <p:spPr>
          <a:xfrm>
            <a:off x="0" y="1155093"/>
            <a:ext cx="12192000" cy="5702906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7"/>
          <p:cNvSpPr/>
          <p:nvPr/>
        </p:nvSpPr>
        <p:spPr>
          <a:xfrm>
            <a:off x="1834894" y="1634145"/>
            <a:ext cx="8522208" cy="4951151"/>
          </a:xfrm>
          <a:prstGeom prst="rect">
            <a:avLst/>
          </a:prstGeom>
          <a:solidFill>
            <a:schemeClr val="dk1">
              <a:alpha val="7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Promote our product 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# in highlighting  USP </a:t>
            </a:r>
            <a:r>
              <a:rPr lang="en-US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( social  : keep children away from digital devices+ personal language development robot)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#through social and search </a:t>
            </a:r>
            <a:endParaRPr sz="3200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To </a:t>
            </a:r>
            <a:r>
              <a:rPr lang="en-US" sz="3200">
                <a:solidFill>
                  <a:srgbClr val="A8D08C"/>
                </a:solidFill>
                <a:latin typeface="Impact"/>
                <a:ea typeface="Impact"/>
                <a:cs typeface="Impact"/>
                <a:sym typeface="Impact"/>
              </a:rPr>
              <a:t>reach</a:t>
            </a:r>
            <a:r>
              <a:rPr lang="en-US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our TA and </a:t>
            </a:r>
            <a:r>
              <a:rPr lang="en-US" sz="3200">
                <a:solidFill>
                  <a:srgbClr val="A8D08C"/>
                </a:solidFill>
                <a:latin typeface="Impact"/>
                <a:ea typeface="Impact"/>
                <a:cs typeface="Impact"/>
                <a:sym typeface="Impact"/>
              </a:rPr>
              <a:t>persuade</a:t>
            </a:r>
            <a:r>
              <a:rPr lang="en-US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them to buy our products  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8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Strategy Implications   </a:t>
            </a:r>
            <a:endParaRPr/>
          </a:p>
        </p:txBody>
      </p:sp>
      <p:sp>
        <p:nvSpPr>
          <p:cNvPr id="181" name="Google Shape;181;p18"/>
          <p:cNvSpPr/>
          <p:nvPr/>
        </p:nvSpPr>
        <p:spPr>
          <a:xfrm>
            <a:off x="445016" y="1499617"/>
            <a:ext cx="3712464" cy="1225296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Goal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4239766" y="1496612"/>
            <a:ext cx="3712464" cy="1225296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Channel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8040392" y="1482349"/>
            <a:ext cx="3712464" cy="1225296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Task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322639" y="3651753"/>
            <a:ext cx="42245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# Build up Awareness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322641" y="5404935"/>
            <a:ext cx="42245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# Drive Conversion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5289471" y="3612873"/>
            <a:ext cx="14264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Social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7" name="Google Shape;187;p18"/>
          <p:cNvSpPr txBox="1"/>
          <p:nvPr/>
        </p:nvSpPr>
        <p:spPr>
          <a:xfrm>
            <a:off x="5204608" y="5404935"/>
            <a:ext cx="14264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Search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8" name="Google Shape;188;p18"/>
          <p:cNvSpPr txBox="1"/>
          <p:nvPr/>
        </p:nvSpPr>
        <p:spPr>
          <a:xfrm>
            <a:off x="8110733" y="3545939"/>
            <a:ext cx="40812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Spreading WOM  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8110731" y="5366235"/>
            <a:ext cx="408126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Seize TA by keywords &amp; content optimization </a:t>
            </a:r>
            <a:endParaRPr sz="2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90" name="Google Shape;190;p18"/>
          <p:cNvCxnSpPr/>
          <p:nvPr/>
        </p:nvCxnSpPr>
        <p:spPr>
          <a:xfrm>
            <a:off x="3989602" y="3509417"/>
            <a:ext cx="0" cy="28642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18"/>
          <p:cNvCxnSpPr/>
          <p:nvPr/>
        </p:nvCxnSpPr>
        <p:spPr>
          <a:xfrm>
            <a:off x="7744738" y="3456082"/>
            <a:ext cx="0" cy="28642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9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Task 1 #  Spread WOM on Social     </a:t>
            </a:r>
            <a:endParaRPr/>
          </a:p>
        </p:txBody>
      </p:sp>
      <p:pic>
        <p:nvPicPr>
          <p:cNvPr id="200" name="Google Shape;20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312" y="1533439"/>
            <a:ext cx="2502324" cy="379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3220" y="1533439"/>
            <a:ext cx="4493657" cy="3791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19"/>
          <p:cNvGrpSpPr/>
          <p:nvPr/>
        </p:nvGrpSpPr>
        <p:grpSpPr>
          <a:xfrm>
            <a:off x="7514164" y="2102181"/>
            <a:ext cx="4140200" cy="3225800"/>
            <a:chOff x="298282" y="-98633"/>
            <a:chExt cx="4140200" cy="3225800"/>
          </a:xfrm>
        </p:grpSpPr>
        <p:pic>
          <p:nvPicPr>
            <p:cNvPr id="203" name="Google Shape;203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8282" y="-98633"/>
              <a:ext cx="4140200" cy="322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13364" y="1565067"/>
              <a:ext cx="1425118" cy="1562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" name="Google Shape;205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14163" y="1471469"/>
            <a:ext cx="4140199" cy="63071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 txBox="1"/>
          <p:nvPr/>
        </p:nvSpPr>
        <p:spPr>
          <a:xfrm>
            <a:off x="338049" y="5592606"/>
            <a:ext cx="5896688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1. Invite Celebrity moms to post their product trial video with their kids</a:t>
            </a:r>
            <a:endParaRPr sz="2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7" name="Google Shape;207;p19"/>
          <p:cNvSpPr txBox="1"/>
          <p:nvPr/>
        </p:nvSpPr>
        <p:spPr>
          <a:xfrm>
            <a:off x="7392592" y="5392551"/>
            <a:ext cx="477346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2. Adaptive ad content linkage to their topic ; Place ads in the blog’s ad network and retarget TA</a:t>
            </a:r>
            <a:endParaRPr sz="2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8" name="Google Shape;208;p19"/>
          <p:cNvSpPr/>
          <p:nvPr/>
        </p:nvSpPr>
        <p:spPr>
          <a:xfrm>
            <a:off x="10107763" y="-209083"/>
            <a:ext cx="2084237" cy="8046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Awareness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0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0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Task 1 #  Spread WOM on Social     </a:t>
            </a:r>
            <a:endParaRPr/>
          </a:p>
        </p:txBody>
      </p:sp>
      <p:grpSp>
        <p:nvGrpSpPr>
          <p:cNvPr id="217" name="Google Shape;217;p20"/>
          <p:cNvGrpSpPr/>
          <p:nvPr/>
        </p:nvGrpSpPr>
        <p:grpSpPr>
          <a:xfrm>
            <a:off x="173422" y="1497769"/>
            <a:ext cx="4335516" cy="2308324"/>
            <a:chOff x="537636" y="1497769"/>
            <a:chExt cx="4588979" cy="2508777"/>
          </a:xfrm>
        </p:grpSpPr>
        <p:pic>
          <p:nvPicPr>
            <p:cNvPr id="218" name="Google Shape;218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7636" y="1519778"/>
              <a:ext cx="1641387" cy="2486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9023" y="1497769"/>
              <a:ext cx="2947592" cy="24867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p20"/>
          <p:cNvSpPr txBox="1"/>
          <p:nvPr/>
        </p:nvSpPr>
        <p:spPr>
          <a:xfrm>
            <a:off x="411330" y="4141005"/>
            <a:ext cx="382959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   </a:t>
            </a:r>
            <a:r>
              <a:rPr lang="en-US" sz="4000">
                <a:solidFill>
                  <a:srgbClr val="92D050"/>
                </a:solidFill>
                <a:latin typeface="Impact"/>
                <a:ea typeface="Impact"/>
                <a:cs typeface="Impact"/>
                <a:sym typeface="Impact"/>
              </a:rPr>
              <a:t>Celebrity </a:t>
            </a:r>
            <a:endParaRPr sz="4000">
              <a:solidFill>
                <a:srgbClr val="92D05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1.Product trial videos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2.Adaptive ads retargeting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TA in the blog’s network 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10107763" y="-209083"/>
            <a:ext cx="2084237" cy="8046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Awareness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2" name="Google Shape;22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9819" y="1497770"/>
            <a:ext cx="3193083" cy="230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23783" y="1547069"/>
            <a:ext cx="3767959" cy="21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4824771" y="4118770"/>
            <a:ext cx="3399012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   </a:t>
            </a:r>
            <a:r>
              <a:rPr lang="en-US" sz="4000">
                <a:solidFill>
                  <a:srgbClr val="92D050"/>
                </a:solidFill>
                <a:latin typeface="Impact"/>
                <a:ea typeface="Impact"/>
                <a:cs typeface="Impact"/>
                <a:sym typeface="Impact"/>
              </a:rPr>
              <a:t>Moms </a:t>
            </a:r>
            <a:endParaRPr sz="4000">
              <a:solidFill>
                <a:srgbClr val="92D05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1.Encourage moms to post trial reviews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2. Sending Message of benefits 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  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5" name="Google Shape;225;p20"/>
          <p:cNvSpPr txBox="1"/>
          <p:nvPr/>
        </p:nvSpPr>
        <p:spPr>
          <a:xfrm>
            <a:off x="8807629" y="4107447"/>
            <a:ext cx="338436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   </a:t>
            </a:r>
            <a:r>
              <a:rPr lang="en-US" sz="4000">
                <a:solidFill>
                  <a:srgbClr val="92D050"/>
                </a:solidFill>
                <a:latin typeface="Impact"/>
                <a:ea typeface="Impact"/>
                <a:cs typeface="Impact"/>
                <a:sym typeface="Impact"/>
              </a:rPr>
              <a:t>Brand </a:t>
            </a:r>
            <a:endParaRPr sz="4000">
              <a:solidFill>
                <a:srgbClr val="92D05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1.   </a:t>
            </a:r>
            <a:r>
              <a:rPr lang="en-US" sz="2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Establish Brand  hub </a:t>
            </a:r>
            <a:endParaRPr sz="2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      (e.g. mom community) </a:t>
            </a:r>
            <a:endParaRPr sz="2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2.But awards &amp; Best robots on social front page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1" descr="A picture containing person, child, in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3200"/>
            <a:ext cx="121919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1"/>
          <p:cNvSpPr/>
          <p:nvPr/>
        </p:nvSpPr>
        <p:spPr>
          <a:xfrm>
            <a:off x="0" y="-203200"/>
            <a:ext cx="12191998" cy="70612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/>
          <p:nvPr/>
        </p:nvSpPr>
        <p:spPr>
          <a:xfrm>
            <a:off x="-2" y="-203200"/>
            <a:ext cx="12192000" cy="1358293"/>
          </a:xfrm>
          <a:prstGeom prst="rect">
            <a:avLst/>
          </a:prstGeom>
          <a:solidFill>
            <a:srgbClr val="595959">
              <a:alpha val="9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    Task 1 #  Spread WOM on Social   </a:t>
            </a:r>
            <a:endParaRPr/>
          </a:p>
        </p:txBody>
      </p:sp>
      <p:pic>
        <p:nvPicPr>
          <p:cNvPr id="234" name="Google Shape;2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177" y="1384907"/>
            <a:ext cx="11241641" cy="535742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1"/>
          <p:cNvSpPr/>
          <p:nvPr/>
        </p:nvSpPr>
        <p:spPr>
          <a:xfrm>
            <a:off x="7329052" y="1981746"/>
            <a:ext cx="4142511" cy="4439835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1# Facebook is a must , if we have limited budget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2# Facebook plus Pinterest, if we have enough budget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6" name="Google Shape;236;p21"/>
          <p:cNvSpPr/>
          <p:nvPr/>
        </p:nvSpPr>
        <p:spPr>
          <a:xfrm>
            <a:off x="7589520" y="2194560"/>
            <a:ext cx="3675888" cy="804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Social Channel Suggestion: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7" name="Google Shape;237;p21"/>
          <p:cNvSpPr/>
          <p:nvPr/>
        </p:nvSpPr>
        <p:spPr>
          <a:xfrm>
            <a:off x="10107763" y="-203200"/>
            <a:ext cx="2084237" cy="8046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Awareness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Macintosh PowerPoint</Application>
  <PresentationFormat>Widescreen</PresentationFormat>
  <Paragraphs>267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Impact</vt:lpstr>
      <vt:lpstr>Lucida Sans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Randall Krongard</cp:lastModifiedBy>
  <cp:revision>1</cp:revision>
  <dcterms:modified xsi:type="dcterms:W3CDTF">2019-08-01T01:58:45Z</dcterms:modified>
</cp:coreProperties>
</file>